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21"/>
  </p:notesMasterIdLst>
  <p:sldIdLst>
    <p:sldId id="256" r:id="rId3"/>
    <p:sldId id="273" r:id="rId4"/>
    <p:sldId id="275" r:id="rId5"/>
    <p:sldId id="281" r:id="rId6"/>
    <p:sldId id="282" r:id="rId7"/>
    <p:sldId id="283" r:id="rId8"/>
    <p:sldId id="277" r:id="rId9"/>
    <p:sldId id="284" r:id="rId10"/>
    <p:sldId id="276" r:id="rId11"/>
    <p:sldId id="280" r:id="rId12"/>
    <p:sldId id="266" r:id="rId13"/>
    <p:sldId id="259" r:id="rId14"/>
    <p:sldId id="264" r:id="rId15"/>
    <p:sldId id="268" r:id="rId16"/>
    <p:sldId id="279" r:id="rId17"/>
    <p:sldId id="285" r:id="rId18"/>
    <p:sldId id="286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Lucida Sans Unicode" panose="020B0602030504020204" pitchFamily="34" charset="0"/>
      <p:regular r:id="rId30"/>
    </p:embeddedFont>
    <p:embeddedFont>
      <p:font typeface="Stencil" panose="040409050D0802020404" pitchFamily="82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66"/>
    <a:srgbClr val="FF3300"/>
    <a:srgbClr val="FF3399"/>
    <a:srgbClr val="FFCC00"/>
    <a:srgbClr val="2F5496"/>
    <a:srgbClr val="993366"/>
    <a:srgbClr val="9933FF"/>
    <a:srgbClr val="800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F0294-C782-48A5-B239-187A7913E536}" v="5" dt="2019-11-21T15:22:50.691"/>
    <p1510:client id="{54DEE9E0-FA67-4FDD-A03A-83775C9610C6}" v="1" dt="2019-11-21T15:34:24.103"/>
    <p1510:client id="{5FDAC84A-9E84-415E-9660-6FE1BB395D4D}" v="460" dt="2019-11-25T08:31:36.196"/>
    <p1510:client id="{BFFC66C2-0EC4-452F-9FA5-51D3C4D4AD92}" v="7" dt="2019-11-25T08:39:45.309"/>
    <p1510:client id="{C506F45A-0B65-4008-95BB-5E8A5907D1E4}" v="580" dt="2019-11-21T15:57:57.999"/>
    <p1510:client id="{D3E37470-8528-4AF5-9DED-844BF02C2DA8}" v="23" dt="2019-11-25T08:36:09.047"/>
  </p1510:revLst>
</p1510:revInfo>
</file>

<file path=ppt/tableStyles.xml><?xml version="1.0" encoding="utf-8"?>
<a:tblStyleLst xmlns:a="http://schemas.openxmlformats.org/drawingml/2006/main" def="{1A75BF71-FFA3-429F-A1C2-FEDBBFC4F9AC}">
  <a:tblStyle styleId="{1A75BF71-FFA3-429F-A1C2-FEDBBFC4F9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6558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86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70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58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425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7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42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62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8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38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89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66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78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63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ULAROSSA\Downloads\Interview%20with%20our%20regional%20councilor%20member%20-%20Paola%20Matteo.mp4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sv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9E581C-75D1-4F28-B750-A1470C8A44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0" y="3046603"/>
            <a:ext cx="9144000" cy="3810001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dist="50800" dir="5400000" sx="1000" sy="1000" algn="ctr" rotWithShape="0">
              <a:schemeClr val="bg1"/>
            </a:outerShdw>
            <a:softEdge rad="0"/>
          </a:effectLst>
        </p:spPr>
      </p:pic>
      <p:pic>
        <p:nvPicPr>
          <p:cNvPr id="239" name="Google Shape;239;p37" descr="http://ec.europa.eu/dgs/education_culture/publ/graphics/eu-flag-progr-benef2014-2020_08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6540" y="389700"/>
            <a:ext cx="25908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7" descr="C:\Users\Utente\Pictures\download (7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6999" y="375632"/>
            <a:ext cx="64294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/>
          <p:nvPr/>
        </p:nvSpPr>
        <p:spPr>
          <a:xfrm>
            <a:off x="0" y="1315720"/>
            <a:ext cx="9144000" cy="54660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91000"/>
              </a:schemeClr>
            </a:outerShdw>
            <a:softEdge rad="698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Calibri"/>
              <a:buNone/>
            </a:pPr>
            <a:endParaRPr lang="it-IT" sz="2200" b="1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Calibri"/>
              <a:buNone/>
            </a:pP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2200" b="1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European</a:t>
            </a: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Heritage: Opening </a:t>
            </a:r>
            <a:r>
              <a:rPr lang="it-IT" sz="2200" b="1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minds</a:t>
            </a: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1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1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and progress”</a:t>
            </a:r>
            <a:endParaRPr sz="2200" b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Calibri"/>
              <a:buNone/>
            </a:pP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2018-2020</a:t>
            </a:r>
            <a:r>
              <a:rPr lang="it-IT" sz="25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it-IT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lang="it-IT"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r>
              <a:rPr lang="it-IT" sz="28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r>
              <a:rPr lang="it-IT" sz="2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endParaRPr lang="it-IT" sz="28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r>
              <a:rPr lang="it-IT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it-IT" sz="4800" b="1" i="0" u="none" strike="noStrike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clusion</a:t>
            </a:r>
            <a:r>
              <a:rPr lang="it-IT" sz="48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sz="48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it-IT" sz="4800" b="1" i="0" u="none" strike="noStrike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it-IT" sz="4800" b="1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society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endParaRPr lang="it-IT"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endParaRPr lang="it-IT" sz="25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endParaRPr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Liceo Scientifico Europeo ‘Mario</a:t>
            </a:r>
            <a:r>
              <a:rPr lang="it-IT" sz="2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5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Pagano’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it-IT" sz="25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9-14 </a:t>
            </a:r>
            <a:r>
              <a:rPr lang="it-IT" sz="2500" b="1" i="0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r>
              <a:rPr lang="it-IT" sz="2500" b="1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2019,</a:t>
            </a:r>
            <a:r>
              <a:rPr lang="it-IT" sz="25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Campobasso – </a:t>
            </a:r>
            <a:r>
              <a:rPr lang="it-IT" sz="25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endParaRPr lang="it-IT" sz="25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lang="it-IT"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6AD858-8FFC-4A7A-A24E-96E087F59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944" y="510441"/>
            <a:ext cx="836103" cy="7334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1727A2-5A31-49AC-913D-B31215899E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968991" y="1421438"/>
            <a:ext cx="7328847" cy="497202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1003718">
            <a:off x="22581" y="316286"/>
            <a:ext cx="371615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T H I R D  S T E P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0A532B-C2D4-4DE8-962A-8AFAB746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660" y="1217347"/>
            <a:ext cx="59422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SOME ANSWERS OF THE SURVEY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 THE MAIN ASPECTS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SOCIAL INCLUSION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5620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A3D9876-ED60-4C81-A368-5F17F23F3D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395212" y="1603132"/>
            <a:ext cx="8433841" cy="5254868"/>
          </a:xfrm>
          <a:prstGeom prst="rect">
            <a:avLst/>
          </a:prstGeom>
        </p:spPr>
      </p:pic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267287" y="182247"/>
            <a:ext cx="8623495" cy="109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CC00"/>
              </a:buClr>
              <a:buSzPts val="2200"/>
            </a:pPr>
            <a:r>
              <a:rPr lang="it-IT" sz="1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 </a:t>
            </a:r>
            <a:r>
              <a:rPr lang="it-IT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opinion, </a:t>
            </a:r>
            <a:r>
              <a:rPr lang="it-IT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the major </a:t>
            </a:r>
            <a:r>
              <a:rPr lang="it-IT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</a:t>
            </a:r>
            <a:r>
              <a:rPr lang="it-IT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 </a:t>
            </a:r>
            <a:r>
              <a:rPr lang="it-IT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</a:t>
            </a:r>
            <a:r>
              <a:rPr lang="it-IT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it-IT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it-IT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it-IT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2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7" name="Google Shape;267;p41"/>
          <p:cNvSpPr txBox="1"/>
          <p:nvPr/>
        </p:nvSpPr>
        <p:spPr>
          <a:xfrm>
            <a:off x="177422" y="4653972"/>
            <a:ext cx="8651631" cy="229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it-IT" sz="2800" b="1" i="0" strike="noStrike" cap="none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it-IT" sz="2800" b="1" i="0" strike="noStrike" cap="none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people</a:t>
            </a:r>
            <a:r>
              <a:rPr lang="it-IT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(123, </a:t>
            </a:r>
            <a:r>
              <a:rPr lang="it-IT" sz="2800" b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61,5%) </a:t>
            </a:r>
            <a:r>
              <a:rPr lang="it-IT" sz="2800" b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lang="it-IT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the major </a:t>
            </a:r>
            <a:r>
              <a:rPr lang="it-IT" sz="2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social </a:t>
            </a:r>
            <a:r>
              <a:rPr lang="it-IT" sz="2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exclusion</a:t>
            </a: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are 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social, cultural and </a:t>
            </a:r>
            <a:r>
              <a:rPr lang="it-IT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racial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differences</a:t>
            </a:r>
            <a:r>
              <a:rPr lang="it-IT" sz="2800" b="1" i="0" strike="noStrike" cap="none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 rot="20528331">
            <a:off x="6883529" y="1310305"/>
            <a:ext cx="205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ReasonS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of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exclusion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364A0A-79F7-40C1-8F36-3B7112054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794" y="1603132"/>
            <a:ext cx="4689230" cy="28185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31903A-A686-4D88-B478-A8EF6A1864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443621" y="1947738"/>
            <a:ext cx="8136007" cy="4910262"/>
          </a:xfrm>
          <a:prstGeom prst="rect">
            <a:avLst/>
          </a:prstGeom>
        </p:spPr>
      </p:pic>
      <p:sp>
        <p:nvSpPr>
          <p:cNvPr id="258" name="Google Shape;258;p40"/>
          <p:cNvSpPr txBox="1">
            <a:spLocks noGrp="1"/>
          </p:cNvSpPr>
          <p:nvPr>
            <p:ph type="title"/>
          </p:nvPr>
        </p:nvSpPr>
        <p:spPr>
          <a:xfrm>
            <a:off x="333421" y="146693"/>
            <a:ext cx="8623495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6600"/>
              </a:buClr>
              <a:buSzPts val="2500"/>
            </a:pP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witnessed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discriminating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asked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it-IT" sz="16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suffered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witnessed</a:t>
            </a:r>
            <a: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br>
              <a:rPr lang="it-I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 </a:t>
            </a:r>
            <a:r>
              <a:rPr lang="it-IT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</a:t>
            </a:r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more </a:t>
            </a:r>
            <a:r>
              <a:rPr lang="it-IT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it-IT" sz="2500" dirty="0">
                <a:solidFill>
                  <a:srgbClr val="006600"/>
                </a:solidFill>
              </a:rPr>
            </a:br>
            <a:endParaRPr sz="2500" b="1" dirty="0">
              <a:solidFill>
                <a:srgbClr val="006600"/>
              </a:solidFill>
            </a:endParaRPr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443621" y="5260319"/>
            <a:ext cx="8043710" cy="15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Wingdings" panose="05000000000000000000" pitchFamily="2" charset="2"/>
              <a:buChar char="ü"/>
            </a:pPr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Loneliness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 </a:t>
            </a:r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(99 people)</a:t>
            </a:r>
          </a:p>
          <a:p>
            <a:pPr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Wingdings" panose="05000000000000000000" pitchFamily="2" charset="2"/>
              <a:buChar char="ü"/>
            </a:pPr>
            <a:r>
              <a:rPr lang="it-IT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</a:t>
            </a:r>
            <a:r>
              <a:rPr lang="it-IT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self-esteem</a:t>
            </a:r>
            <a:r>
              <a:rPr lang="it-IT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(92 people) </a:t>
            </a:r>
          </a:p>
          <a:p>
            <a:pPr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Wingdings" panose="05000000000000000000" pitchFamily="2" charset="2"/>
              <a:buChar char="ü"/>
            </a:pPr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(75 people)</a:t>
            </a:r>
            <a:endParaRPr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1D1636-6737-4216-BD08-72ACB0149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65" y="1985368"/>
            <a:ext cx="4583180" cy="28872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20528331">
            <a:off x="6228213" y="1837018"/>
            <a:ext cx="263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Consequences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          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of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exclusion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ExPERIENCES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9BDA3B-8E43-408A-819B-3C8892ADA2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760249" y="1617729"/>
            <a:ext cx="7715932" cy="5240271"/>
          </a:xfrm>
          <a:prstGeom prst="rect">
            <a:avLst/>
          </a:prstGeom>
        </p:spPr>
      </p:pic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548641" y="380600"/>
            <a:ext cx="8060788" cy="101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500"/>
            </a:pP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3. In </a:t>
            </a:r>
            <a:r>
              <a:rPr lang="it-IT" sz="2400" b="1" dirty="0" err="1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your</a:t>
            </a: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opinion, </a:t>
            </a:r>
            <a:r>
              <a:rPr lang="it-IT" sz="2400" b="1" dirty="0" err="1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does</a:t>
            </a: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400" b="1" dirty="0" err="1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your</a:t>
            </a: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city do </a:t>
            </a:r>
            <a:r>
              <a:rPr lang="it-IT" sz="2400" b="1" dirty="0" err="1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enough</a:t>
            </a: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400" b="1" dirty="0" err="1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to</a:t>
            </a: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400" b="1" dirty="0" err="1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promote</a:t>
            </a: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social </a:t>
            </a:r>
            <a:r>
              <a:rPr lang="it-IT" sz="2400" b="1" dirty="0" err="1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inclusion</a:t>
            </a:r>
            <a:r>
              <a:rPr lang="it-IT" sz="2400" b="1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?</a:t>
            </a:r>
            <a:br>
              <a:rPr lang="it-IT" sz="2300" dirty="0">
                <a:solidFill>
                  <a:srgbClr val="4E82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</a:br>
            <a:endParaRPr sz="2300" b="1" dirty="0">
              <a:solidFill>
                <a:srgbClr val="4E82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Google Shape;252;p39"/>
          <p:cNvSpPr txBox="1"/>
          <p:nvPr/>
        </p:nvSpPr>
        <p:spPr>
          <a:xfrm>
            <a:off x="309491" y="4398843"/>
            <a:ext cx="8454682" cy="177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111 people out </a:t>
            </a:r>
            <a:r>
              <a:rPr lang="it-IT" sz="2800" b="1" i="0" u="none" strike="noStrike" cap="none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of</a:t>
            </a:r>
            <a:r>
              <a:rPr lang="it-IT" sz="2800" b="1" i="0" u="none" strike="noStrike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 the 184  living in </a:t>
            </a:r>
            <a:r>
              <a:rPr lang="it-IT" sz="2800" b="1" i="0" u="none" strike="noStrike" cap="none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our</a:t>
            </a:r>
            <a:r>
              <a:rPr lang="it-IT" sz="2800" b="1" i="0" u="none" strike="noStrike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800" b="1" i="0" u="none" strike="noStrike" cap="none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Region</a:t>
            </a:r>
            <a:r>
              <a:rPr lang="it-IT" sz="2800" b="1" i="0" u="none" strike="noStrike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, </a:t>
            </a:r>
            <a:r>
              <a:rPr lang="it-IT" sz="2800" b="1" i="0" u="none" strike="noStrike" cap="none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think</a:t>
            </a:r>
            <a:r>
              <a:rPr lang="it-IT" sz="2800" b="1" i="0" u="none" strike="noStrike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800" b="1" i="0" u="none" strike="noStrike" cap="none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that</a:t>
            </a:r>
            <a:r>
              <a:rPr 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800" b="1" i="0" u="none" strike="noStrike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our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city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doesn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’t do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enough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omic Sans MS"/>
              <a:cs typeface="Calibri" pitchFamily="34" charset="0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To</a:t>
            </a:r>
            <a:r>
              <a:rPr 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prevent</a:t>
            </a:r>
            <a:r>
              <a:rPr 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social </a:t>
            </a:r>
            <a:r>
              <a:rPr lang="it-IT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discrimination</a:t>
            </a:r>
            <a:r>
              <a:rPr 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 and 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therefore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to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promote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 social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inclusion</a:t>
            </a:r>
            <a:r>
              <a:rPr lang="it-IT" sz="2800" b="1" i="0" u="none" strike="noStrike" cap="none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omic Sans MS"/>
                <a:cs typeface="Calibri" pitchFamily="34" charset="0"/>
                <a:sym typeface="Comic Sans MS"/>
              </a:rPr>
              <a:t>.</a:t>
            </a:r>
            <a:endParaRPr sz="2800" b="1" i="0" u="none" strike="noStrike" cap="none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omic Sans MS"/>
              <a:cs typeface="Calibri" pitchFamily="34" charset="0"/>
              <a:sym typeface="Comic Sans MS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318782" y="1589649"/>
            <a:ext cx="801858" cy="1688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 rot="20528331">
            <a:off x="6538870" y="1506059"/>
            <a:ext cx="219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Promotion of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inclusion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F05395-8A39-4A1F-A07A-4EEB36CDF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061" y="1617729"/>
            <a:ext cx="4299321" cy="258416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7A10F2-0EC5-435A-ADE9-B96A374C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536132" y="1750547"/>
            <a:ext cx="7730682" cy="5142897"/>
          </a:xfrm>
          <a:prstGeom prst="rect">
            <a:avLst/>
          </a:prstGeom>
        </p:spPr>
      </p:pic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405793" y="318052"/>
            <a:ext cx="8363272" cy="91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dirty="0"/>
              <a:t> </a:t>
            </a:r>
            <a:br>
              <a:rPr lang="it-IT" sz="1800" dirty="0"/>
            </a:b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In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opinion,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racial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gender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400" b="1" dirty="0" err="1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it-IT" sz="2400" b="1" dirty="0">
                <a:solidFill>
                  <a:srgbClr val="AC0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it-IT" sz="24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</a:t>
            </a:r>
            <a:r>
              <a:rPr lang="it-IT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it-IT" sz="24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it-IT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it-IT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it-IT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it-IT" sz="2340" dirty="0">
                <a:solidFill>
                  <a:srgbClr val="FF0000"/>
                </a:solidFill>
              </a:rPr>
            </a:br>
            <a:endParaRPr sz="2340" b="1" dirty="0">
              <a:solidFill>
                <a:srgbClr val="FF0000"/>
              </a:solidFill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103948" y="5046736"/>
            <a:ext cx="8503920" cy="16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Wingdings" panose="05000000000000000000" pitchFamily="2" charset="2"/>
              <a:buChar char="ü"/>
            </a:pPr>
            <a:r>
              <a:rPr lang="it-IT" sz="2400" b="1" i="0" u="none" strike="noStrike" cap="none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it-IT" sz="2400" b="1" i="0" u="none" strike="noStrike" cap="none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at</a:t>
            </a:r>
            <a:r>
              <a:rPr lang="it-IT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lang="it-IT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(133 people)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Meeting  </a:t>
            </a:r>
            <a:r>
              <a:rPr lang="it-IT" sz="2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citizens</a:t>
            </a:r>
            <a:r>
              <a:rPr lang="it-IT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2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experts</a:t>
            </a:r>
            <a:r>
              <a:rPr lang="it-IT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 (85 people)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 typeface="Wingdings" panose="05000000000000000000" pitchFamily="2" charset="2"/>
              <a:buChar char="ü"/>
            </a:pPr>
            <a:r>
              <a:rPr lang="it-IT" sz="24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Volunteering</a:t>
            </a:r>
            <a:r>
              <a:rPr lang="it-IT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(46 people)</a:t>
            </a:r>
            <a:r>
              <a:rPr lang="it-IT" sz="2400" b="1" i="0" u="none" strike="noStrike" cap="none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 rot="20528331">
            <a:off x="6351815" y="1454778"/>
            <a:ext cx="242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Proposals</a:t>
            </a:r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</a:p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Of </a:t>
            </a:r>
            <a:r>
              <a:rPr lang="it-IT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inclusion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694638-953E-4710-9729-4D736AF2C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718" y="1974131"/>
            <a:ext cx="4036380" cy="283450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DDE429-29A7-46A3-A92E-3AE12B129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993385" y="1027631"/>
            <a:ext cx="7157230" cy="56296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0764779">
            <a:off x="48916" y="628811"/>
            <a:ext cx="4588227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What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is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our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region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doing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itchFamily="82" charset="0"/>
                <a:cs typeface="Arial"/>
                <a:sym typeface="Arial"/>
              </a:rPr>
              <a:t>????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0A532B-C2D4-4DE8-962A-8AFAB746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95" y="1657066"/>
            <a:ext cx="703072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Times New Roman" pitchFamily="18" charset="0"/>
              <a:cs typeface="Arial" pitchFamily="34" charset="0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INTERVIEW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  WITH OUR REGIONAL COUNCILOR MEMBER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 </a:t>
            </a:r>
            <a:endParaRPr lang="en-US" sz="24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 PAOLA MATTEO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Calibri" pitchFamily="34" charset="0"/>
              <a:sym typeface="Arial"/>
            </a:endParaRPr>
          </a:p>
        </p:txBody>
      </p:sp>
      <p:pic>
        <p:nvPicPr>
          <p:cNvPr id="6" name="Interview with our regional councilor member - Paola Matt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19942" y="3075214"/>
            <a:ext cx="5747657" cy="3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8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7">
            <a:extLst>
              <a:ext uri="{FF2B5EF4-FFF2-40B4-BE49-F238E27FC236}">
                <a16:creationId xmlns:a16="http://schemas.microsoft.com/office/drawing/2014/main" id="{2EA35B9E-CDB0-4299-A458-24062795CF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10696" y="1085933"/>
            <a:ext cx="9133304" cy="57720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5B0D7CC-6117-4601-857F-1D11346F5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08" y="522622"/>
            <a:ext cx="8112459" cy="957179"/>
          </a:xfrm>
        </p:spPr>
        <p:txBody>
          <a:bodyPr/>
          <a:lstStyle/>
          <a:p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Stencil"/>
              </a:rPr>
              <a:t>Further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Stencil"/>
              </a:rPr>
              <a:t>  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Stencil"/>
              </a:rPr>
              <a:t>activities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Stencil"/>
              </a:rPr>
              <a:t> </a:t>
            </a:r>
            <a:br>
              <a:rPr lang="it-IT" sz="3600" dirty="0">
                <a:solidFill>
                  <a:schemeClr val="accent1">
                    <a:lumMod val="75000"/>
                  </a:schemeClr>
                </a:solidFill>
                <a:latin typeface="Stencil"/>
              </a:rPr>
            </a:b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Stencil"/>
              </a:rPr>
              <a:t>to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Stencil"/>
              </a:rPr>
              <a:t>foster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Stencil"/>
              </a:rPr>
              <a:t> 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  <a:latin typeface="Stencil"/>
              </a:rPr>
              <a:t>inclusion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Stencil"/>
            </a:endParaRPr>
          </a:p>
        </p:txBody>
      </p:sp>
      <p:pic>
        <p:nvPicPr>
          <p:cNvPr id="7" name="Immagine 7" descr="Immagine che contiene persona, interni, uomo, tavolo&#10;&#10;Descrizione generata con affidabilità molto elevata">
            <a:extLst>
              <a:ext uri="{FF2B5EF4-FFF2-40B4-BE49-F238E27FC236}">
                <a16:creationId xmlns:a16="http://schemas.microsoft.com/office/drawing/2014/main" id="{4ACA4ADB-8B04-4C71-B025-343181737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542" y="1794542"/>
            <a:ext cx="2676358" cy="147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0BCDFCE2-3C26-42B2-92BA-CE7D9EF46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814" y="3244337"/>
            <a:ext cx="4145213" cy="402305"/>
          </a:xfrm>
        </p:spPr>
        <p:txBody>
          <a:bodyPr/>
          <a:lstStyle/>
          <a:p>
            <a:r>
              <a:rPr lang="it-IT" sz="1200" b="1" dirty="0">
                <a:solidFill>
                  <a:schemeClr val="accent2"/>
                </a:solidFill>
                <a:latin typeface="Verdana"/>
              </a:rPr>
              <a:t>Workshop on </a:t>
            </a:r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bullying</a:t>
            </a:r>
            <a:r>
              <a:rPr lang="it-IT" sz="1200" b="1" dirty="0">
                <a:solidFill>
                  <a:schemeClr val="accent2"/>
                </a:solidFill>
                <a:latin typeface="Verdana"/>
              </a:rPr>
              <a:t> and </a:t>
            </a:r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cyberbullying</a:t>
            </a:r>
            <a:r>
              <a:rPr lang="it-IT" dirty="0">
                <a:latin typeface="Verdana"/>
              </a:rPr>
              <a:t> 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FB856635-5C81-4370-A399-9861E9C58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752434"/>
            <a:ext cx="27432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9" descr="Immagine che contiene interni, persona, tavolo, uomo&#10;&#10;Descrizione generata con affidabilità molto elevata">
            <a:extLst>
              <a:ext uri="{FF2B5EF4-FFF2-40B4-BE49-F238E27FC236}">
                <a16:creationId xmlns:a16="http://schemas.microsoft.com/office/drawing/2014/main" id="{AD7EB1C9-0467-466C-BE43-B919A234E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50" y="3815848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3EFAC5-FF58-4A88-A1F5-C8FF2FAA300C}"/>
              </a:ext>
            </a:extLst>
          </p:cNvPr>
          <p:cNvSpPr txBox="1"/>
          <p:nvPr/>
        </p:nvSpPr>
        <p:spPr>
          <a:xfrm>
            <a:off x="2952750" y="5966828"/>
            <a:ext cx="28194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Didactic</a:t>
            </a:r>
            <a:r>
              <a:rPr lang="it-IT" sz="1200" b="1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approaches</a:t>
            </a:r>
            <a:r>
              <a:rPr lang="it-IT" sz="1200" b="1" dirty="0">
                <a:solidFill>
                  <a:schemeClr val="accent2"/>
                </a:solidFill>
                <a:latin typeface="Verdana"/>
              </a:rPr>
              <a:t> to </a:t>
            </a:r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overcome</a:t>
            </a:r>
            <a:r>
              <a:rPr lang="it-IT" sz="1200" b="1" dirty="0">
                <a:solidFill>
                  <a:schemeClr val="accent2"/>
                </a:solidFill>
                <a:latin typeface="Verdana"/>
              </a:rPr>
              <a:t> </a:t>
            </a:r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exclusion</a:t>
            </a:r>
            <a:endParaRPr lang="it-IT" sz="1200" b="1" dirty="0">
              <a:solidFill>
                <a:schemeClr val="accent2"/>
              </a:solidFill>
              <a:latin typeface="Verdana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614A33-14EF-4235-8335-66E52FDC6462}"/>
              </a:ext>
            </a:extLst>
          </p:cNvPr>
          <p:cNvSpPr txBox="1"/>
          <p:nvPr/>
        </p:nvSpPr>
        <p:spPr>
          <a:xfrm>
            <a:off x="752141" y="3375693"/>
            <a:ext cx="32831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Examples</a:t>
            </a:r>
            <a:r>
              <a:rPr lang="it-IT" sz="1200" b="1" dirty="0">
                <a:solidFill>
                  <a:schemeClr val="accent2"/>
                </a:solidFill>
                <a:latin typeface="Verdana"/>
              </a:rPr>
              <a:t> of good social </a:t>
            </a:r>
            <a:r>
              <a:rPr lang="it-IT" sz="1200" b="1" dirty="0" err="1">
                <a:solidFill>
                  <a:schemeClr val="accent2"/>
                </a:solidFill>
                <a:latin typeface="Verdana"/>
              </a:rPr>
              <a:t>practices</a:t>
            </a:r>
            <a:endParaRPr lang="it-IT" sz="1200" b="1" dirty="0">
              <a:solidFill>
                <a:schemeClr val="accent2"/>
              </a:solidFill>
              <a:latin typeface="Verdana"/>
            </a:endParaRPr>
          </a:p>
        </p:txBody>
      </p:sp>
      <p:pic>
        <p:nvPicPr>
          <p:cNvPr id="13" name="Elemento grafico 13" descr="Scolara">
            <a:extLst>
              <a:ext uri="{FF2B5EF4-FFF2-40B4-BE49-F238E27FC236}">
                <a16:creationId xmlns:a16="http://schemas.microsoft.com/office/drawing/2014/main" id="{45EABE98-42FF-4710-9F27-DF26153CC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7655" y="4303812"/>
            <a:ext cx="914400" cy="914400"/>
          </a:xfrm>
          <a:prstGeom prst="rect">
            <a:avLst/>
          </a:prstGeom>
        </p:spPr>
      </p:pic>
      <p:pic>
        <p:nvPicPr>
          <p:cNvPr id="15" name="Elemento grafico 15" descr="Profilo femminile">
            <a:extLst>
              <a:ext uri="{FF2B5EF4-FFF2-40B4-BE49-F238E27FC236}">
                <a16:creationId xmlns:a16="http://schemas.microsoft.com/office/drawing/2014/main" id="{609C973D-AB2C-4DBE-AEE0-7CB7EB8C6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6083" y="1909929"/>
            <a:ext cx="767348" cy="76734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451AFF-2F57-44A0-9387-BEDDAE5C6383}"/>
              </a:ext>
            </a:extLst>
          </p:cNvPr>
          <p:cNvSpPr txBox="1"/>
          <p:nvPr/>
        </p:nvSpPr>
        <p:spPr>
          <a:xfrm>
            <a:off x="8134376" y="2697650"/>
            <a:ext cx="10096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b="1" dirty="0" err="1">
                <a:solidFill>
                  <a:schemeClr val="accent4">
                    <a:lumMod val="75000"/>
                  </a:schemeClr>
                </a:solidFill>
              </a:rPr>
              <a:t>Mrs</a:t>
            </a:r>
            <a:endParaRPr lang="it-IT" sz="1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C. Adamo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695CDB-0088-439D-8B80-B0DE7D74ECF1}"/>
              </a:ext>
            </a:extLst>
          </p:cNvPr>
          <p:cNvSpPr txBox="1"/>
          <p:nvPr/>
        </p:nvSpPr>
        <p:spPr>
          <a:xfrm>
            <a:off x="5886549" y="5253563"/>
            <a:ext cx="19464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</a:rPr>
              <a:t>Professor  F. </a:t>
            </a:r>
            <a:r>
              <a:rPr lang="it-IT" sz="1200" b="1" dirty="0" err="1">
                <a:solidFill>
                  <a:schemeClr val="tx1"/>
                </a:solidFill>
              </a:rPr>
              <a:t>Monceri</a:t>
            </a:r>
            <a:endParaRPr lang="it-IT" sz="1200" b="1" dirty="0">
              <a:solidFill>
                <a:schemeClr val="tx1"/>
              </a:solidFill>
            </a:endParaRPr>
          </a:p>
          <a:p>
            <a:pPr algn="ctr"/>
            <a:r>
              <a:rPr lang="it-IT" sz="1200" b="1" dirty="0">
                <a:solidFill>
                  <a:schemeClr val="tx1"/>
                </a:solidFill>
              </a:rPr>
              <a:t>from </a:t>
            </a:r>
            <a:r>
              <a:rPr lang="it-IT" sz="1200" b="1" dirty="0" err="1">
                <a:solidFill>
                  <a:schemeClr val="tx1"/>
                </a:solidFill>
              </a:rPr>
              <a:t>Unimol</a:t>
            </a:r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21" name="Immagine 21" descr="Immagine che contiene cibo&#10;&#10;Descrizione generata con affidabilità molto elevata">
            <a:extLst>
              <a:ext uri="{FF2B5EF4-FFF2-40B4-BE49-F238E27FC236}">
                <a16:creationId xmlns:a16="http://schemas.microsoft.com/office/drawing/2014/main" id="{43A68C80-F409-4EA6-8A22-A3101498BB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084" y="3918982"/>
            <a:ext cx="1299411" cy="931721"/>
          </a:xfrm>
          <a:prstGeom prst="rect">
            <a:avLst/>
          </a:prstGeom>
        </p:spPr>
      </p:pic>
      <p:pic>
        <p:nvPicPr>
          <p:cNvPr id="23" name="Immagine 23" descr="Immagine che contiene disegnando&#10;&#10;Descrizione generata con affidabilità molto elevata">
            <a:extLst>
              <a:ext uri="{FF2B5EF4-FFF2-40B4-BE49-F238E27FC236}">
                <a16:creationId xmlns:a16="http://schemas.microsoft.com/office/drawing/2014/main" id="{7848CFBD-2035-4D62-B931-B42C1E4E7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4003" y="4670008"/>
            <a:ext cx="1033714" cy="365460"/>
          </a:xfrm>
          <a:prstGeom prst="rect">
            <a:avLst/>
          </a:prstGeom>
        </p:spPr>
      </p:pic>
      <p:pic>
        <p:nvPicPr>
          <p:cNvPr id="25" name="Immagine 25" descr="Immagine che contiene disegnando&#10;&#10;Descrizione generata con affidabilità molto elevata">
            <a:extLst>
              <a:ext uri="{FF2B5EF4-FFF2-40B4-BE49-F238E27FC236}">
                <a16:creationId xmlns:a16="http://schemas.microsoft.com/office/drawing/2014/main" id="{D744389E-D4ED-4856-A95F-E81F9671CC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084" y="5100047"/>
            <a:ext cx="1713832" cy="6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86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2" descr="Immagine che contiene segnale, parcheggio, camion, cibo&#10;&#10;Descrizione generata con affidabilità molto elevata">
            <a:extLst>
              <a:ext uri="{FF2B5EF4-FFF2-40B4-BE49-F238E27FC236}">
                <a16:creationId xmlns:a16="http://schemas.microsoft.com/office/drawing/2014/main" id="{9D1CB324-C593-4F46-A870-7EC0A4ED03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-2498507" y="-545672"/>
            <a:ext cx="14052879" cy="7403672"/>
          </a:xfrm>
          <a:prstGeom prst="rect">
            <a:avLst/>
          </a:prstGeom>
          <a:ln w="6350">
            <a:solidFill>
              <a:srgbClr val="4472C4"/>
            </a:solidFill>
          </a:ln>
          <a:effectLst>
            <a:softEdge rad="112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02B2957-E411-411D-9004-5F99E914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What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it-IT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have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it-IT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we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it-IT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learned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/>
              </a:rPr>
              <a:t>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4250EE-FBB1-463E-8B55-71201DB9D2AA}"/>
              </a:ext>
            </a:extLst>
          </p:cNvPr>
          <p:cNvSpPr txBox="1"/>
          <p:nvPr/>
        </p:nvSpPr>
        <p:spPr>
          <a:xfrm>
            <a:off x="3397082" y="1937251"/>
            <a:ext cx="55266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''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We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have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become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more sensitive to the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problems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of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intolerance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and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also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more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aware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of ways to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overcome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them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.''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CA61B4-FD61-4BC0-B1A3-F14C04AE2367}"/>
              </a:ext>
            </a:extLst>
          </p:cNvPr>
          <p:cNvSpPr txBox="1"/>
          <p:nvPr/>
        </p:nvSpPr>
        <p:spPr>
          <a:xfrm>
            <a:off x="223301" y="3169486"/>
            <a:ext cx="62436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'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'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We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have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learned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that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each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of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us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can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give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his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/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her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contribution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and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accept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others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for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what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they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 are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without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expressing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any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judgement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Lucida Sans Unicode"/>
              </a:rPr>
              <a:t>.''</a:t>
            </a:r>
            <a:endParaRPr lang="it-IT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99801E-A57B-44AE-A700-69DA7664CBB6}"/>
              </a:ext>
            </a:extLst>
          </p:cNvPr>
          <p:cNvSpPr txBox="1"/>
          <p:nvPr/>
        </p:nvSpPr>
        <p:spPr>
          <a:xfrm>
            <a:off x="3392571" y="4475413"/>
            <a:ext cx="56575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rgbClr val="C00000"/>
                </a:solidFill>
              </a:rPr>
              <a:t>'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'From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all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this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experience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we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have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learned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new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cultures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, new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traditions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.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We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have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improved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our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 English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competence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but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above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all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we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have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really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enjoyed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staying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together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and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sharing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our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 </a:t>
            </a:r>
            <a:r>
              <a:rPr lang="it-IT" b="1" i="1" dirty="0" err="1">
                <a:solidFill>
                  <a:srgbClr val="C00000"/>
                </a:solidFill>
                <a:latin typeface="Lucida Sans Unicode"/>
              </a:rPr>
              <a:t>interests</a:t>
            </a:r>
            <a:r>
              <a:rPr lang="it-IT" b="1" i="1" dirty="0">
                <a:solidFill>
                  <a:srgbClr val="C00000"/>
                </a:solidFill>
                <a:latin typeface="Lucida Sans Unicode"/>
              </a:rPr>
              <a:t>.''</a:t>
            </a:r>
          </a:p>
        </p:txBody>
      </p:sp>
      <p:pic>
        <p:nvPicPr>
          <p:cNvPr id="14" name="Immagine 14" descr="Immagine che contiene persona, uomo, interni, tenendo&#10;&#10;Descrizione generata con affidabilità molto elevata">
            <a:extLst>
              <a:ext uri="{FF2B5EF4-FFF2-40B4-BE49-F238E27FC236}">
                <a16:creationId xmlns:a16="http://schemas.microsoft.com/office/drawing/2014/main" id="{668DB8DA-42BE-4A82-A3D8-75F65037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58" y="3991143"/>
            <a:ext cx="2181727" cy="16429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Immagine 16" descr="Immagine che contiene persona, uomo, inpiedi, tenendo&#10;&#10;Descrizione generata con affidabilità molto elevata">
            <a:extLst>
              <a:ext uri="{FF2B5EF4-FFF2-40B4-BE49-F238E27FC236}">
                <a16:creationId xmlns:a16="http://schemas.microsoft.com/office/drawing/2014/main" id="{25359A19-B84B-473D-9115-594DA0BAB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58" y="1384300"/>
            <a:ext cx="2168358" cy="16296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Immagine 18" descr="Immagine che contiene persona, uomo, maglietta, indossando&#10;&#10;Descrizione generata con affidabilità molto elevata">
            <a:extLst>
              <a:ext uri="{FF2B5EF4-FFF2-40B4-BE49-F238E27FC236}">
                <a16:creationId xmlns:a16="http://schemas.microsoft.com/office/drawing/2014/main" id="{42FB72F3-FDA3-463C-99BB-3011D7AF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505" y="2707774"/>
            <a:ext cx="2034674" cy="1536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16609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volo, cibo&#10;&#10;Descrizione generata automaticamente">
            <a:extLst>
              <a:ext uri="{FF2B5EF4-FFF2-40B4-BE49-F238E27FC236}">
                <a16:creationId xmlns:a16="http://schemas.microsoft.com/office/drawing/2014/main" id="{70F251BF-6B60-4619-A174-593BEDDFCA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233680" y="2213082"/>
            <a:ext cx="8524240" cy="4169177"/>
          </a:xfrm>
          <a:prstGeom prst="rect">
            <a:avLst/>
          </a:prstGeom>
        </p:spPr>
      </p:pic>
      <p:pic>
        <p:nvPicPr>
          <p:cNvPr id="239" name="Google Shape;239;p37" descr="http://ec.europa.eu/dgs/education_culture/publ/graphics/eu-flag-progr-benef2014-2020_08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6540" y="389700"/>
            <a:ext cx="25908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7" descr="C:\Users\Utente\Pictures\download (7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6999" y="375632"/>
            <a:ext cx="642942" cy="78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/>
          <p:nvPr/>
        </p:nvSpPr>
        <p:spPr>
          <a:xfrm>
            <a:off x="0" y="1391903"/>
            <a:ext cx="9144000" cy="54660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91000"/>
              </a:schemeClr>
            </a:outerShdw>
            <a:softEdge rad="698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Calibri"/>
              <a:buNone/>
            </a:pP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it-IT" sz="2200" b="1" u="none" strike="noStrike" cap="none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European</a:t>
            </a: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Heritage: Opening minds for Integration and progress”</a:t>
            </a:r>
            <a:endParaRPr sz="2200" b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Calibri"/>
              <a:buNone/>
            </a:pPr>
            <a:r>
              <a:rPr lang="it-IT" sz="22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2018-2020</a:t>
            </a:r>
            <a:r>
              <a:rPr lang="it-IT" sz="2500" b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it-IT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endParaRPr lang="it-IT" sz="4400" b="1" dirty="0">
              <a:solidFill>
                <a:srgbClr val="2F54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r>
              <a:rPr lang="it-IT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endParaRPr lang="it-IT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attention</a:t>
            </a: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!</a:t>
            </a:r>
            <a:endParaRPr lang="it-IT" sz="4400" b="1" i="0" u="none" strike="noStrike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Calibri"/>
              <a:buNone/>
            </a:pPr>
            <a:endParaRPr lang="it-IT" sz="25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lang="it-IT"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lang="it-IT"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lang="it-IT" sz="25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lang="it-IT"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sz="2500" b="1" i="0" u="none" strike="noStrike" cap="none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4CD413-0C8F-459E-BBE7-754E6CC6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22" y="475741"/>
            <a:ext cx="781542" cy="6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8830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4019460"/>
            <a:ext cx="3452884" cy="25896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DDE429-29A7-46A3-A92E-3AE12B129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870254" y="614326"/>
            <a:ext cx="7157230" cy="5629601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94144" y="2106679"/>
            <a:ext cx="81557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6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make people aware of the </a:t>
            </a: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Inclusion Issue </a:t>
            </a:r>
            <a:endParaRPr kumimoji="0" 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21003718">
            <a:off x="1765418" y="732738"/>
            <a:ext cx="625855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A I M   o f    T H E    S U R V E Y    </a:t>
            </a:r>
          </a:p>
        </p:txBody>
      </p:sp>
    </p:spTree>
    <p:extLst>
      <p:ext uri="{BB962C8B-B14F-4D97-AF65-F5344CB8AC3E}">
        <p14:creationId xmlns:p14="http://schemas.microsoft.com/office/powerpoint/2010/main" val="1500539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DDE429-29A7-46A3-A92E-3AE12B12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866875" y="900928"/>
            <a:ext cx="7157230" cy="56296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1003718">
            <a:off x="198852" y="723910"/>
            <a:ext cx="371615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F I R S T  S T E P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0A532B-C2D4-4DE8-962A-8AFAB746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85" y="1860830"/>
            <a:ext cx="703072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9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1. ORGANIZATION OF THE AWARENESS CAMPAIGN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PROMOTION OF THE AWARENESS CAMPAIGN THROUGH MEDIA AND SOCIAL MEDIA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it-IT" sz="24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PREPARATION OF THE QUESTIONNAIRE TO DISTRIBUTE DURING THE  LOCAL EVENT “LA MARCIA DEI MISTERI – THE MYSTERIES FOOT RACE”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9933FF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49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704" y="221611"/>
            <a:ext cx="6858000" cy="2387600"/>
          </a:xfrm>
        </p:spPr>
        <p:txBody>
          <a:bodyPr/>
          <a:lstStyle/>
          <a:p>
            <a:pPr lvl="0"/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1. ORGANIZATION OF THE AWARENESS CAMPAIGN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" y="2110890"/>
            <a:ext cx="4211472" cy="23689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57" y="3981521"/>
            <a:ext cx="4512393" cy="25382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4" b="32776"/>
          <a:stretch/>
        </p:blipFill>
        <p:spPr>
          <a:xfrm>
            <a:off x="814438" y="4227374"/>
            <a:ext cx="2045177" cy="204651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6" b="28814"/>
          <a:stretch/>
        </p:blipFill>
        <p:spPr>
          <a:xfrm>
            <a:off x="6487886" y="2359396"/>
            <a:ext cx="1904406" cy="18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71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0737" y="-310652"/>
            <a:ext cx="7673454" cy="23876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it-IT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PROMOTION OF THE AWARENESS CAMPAIGN THROUGH MEDIA AND SOCIAL MEDIA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" y="2076948"/>
            <a:ext cx="1886150" cy="351047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25" y="2352901"/>
            <a:ext cx="2280423" cy="421282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587675" y="2076948"/>
            <a:ext cx="3010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13" y="4459312"/>
            <a:ext cx="2666307" cy="19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53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125" y="-47884"/>
            <a:ext cx="8789159" cy="3084394"/>
          </a:xfrm>
        </p:spPr>
        <p:txBody>
          <a:bodyPr/>
          <a:lstStyle/>
          <a:p>
            <a:r>
              <a:rPr lang="it-IT" sz="3600" b="1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PREPARATION OF THE QUESTIONNAIRE TO DISTRIBUTE DURING THE  LOCAL EVENT “LA MARCIA DEI MISTERI – THE MYSTERIES FOOTRACE”</a:t>
            </a:r>
            <a:br>
              <a:rPr lang="it-IT" sz="3600" dirty="0">
                <a:solidFill>
                  <a:srgbClr val="9933FF"/>
                </a:solidFill>
                <a:latin typeface="Calibri" pitchFamily="34" charset="0"/>
                <a:cs typeface="Calibri" pitchFamily="34" charset="0"/>
              </a:rPr>
            </a:b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2715905"/>
            <a:ext cx="3848668" cy="28865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132" y="4380813"/>
            <a:ext cx="3255737" cy="24431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37" y="2565719"/>
            <a:ext cx="2781018" cy="36301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06" y="4159155"/>
            <a:ext cx="2013101" cy="24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490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DDE429-29A7-46A3-A92E-3AE12B12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630657" y="666803"/>
            <a:ext cx="7157230" cy="56296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1003718">
            <a:off x="22582" y="448490"/>
            <a:ext cx="371615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S E C O N D  S T E P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0A532B-C2D4-4DE8-962A-8AFAB746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85" y="1237630"/>
            <a:ext cx="7030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HANDING OUT THE QUESTIONNAIRE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496">
            <a:off x="439783" y="2071406"/>
            <a:ext cx="2528016" cy="18960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8195">
            <a:off x="3118567" y="3177541"/>
            <a:ext cx="2333577" cy="17501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465">
            <a:off x="4885847" y="4326101"/>
            <a:ext cx="2570328" cy="192774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335">
            <a:off x="314652" y="4401096"/>
            <a:ext cx="2663209" cy="184260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680">
            <a:off x="5670563" y="2185860"/>
            <a:ext cx="31496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48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45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71000">
              <a:schemeClr val="accent6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948">
            <a:off x="333174" y="1573224"/>
            <a:ext cx="2740117" cy="396288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30" y="4762185"/>
            <a:ext cx="2728686" cy="197505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6393">
            <a:off x="1970196" y="330845"/>
            <a:ext cx="1845153" cy="26010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483">
            <a:off x="6272318" y="3089599"/>
            <a:ext cx="2398572" cy="35423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44" y="247475"/>
            <a:ext cx="2218489" cy="33071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202">
            <a:off x="4433678" y="617321"/>
            <a:ext cx="2217277" cy="274859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43">
            <a:off x="3793976" y="3039661"/>
            <a:ext cx="1825674" cy="28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781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DDE429-29A7-46A3-A92E-3AE12B12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993385" y="918993"/>
            <a:ext cx="7157230" cy="56296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1003718">
            <a:off x="32564" y="382387"/>
            <a:ext cx="350611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T H I R D  S T E P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0A532B-C2D4-4DE8-962A-8AFAB746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480" y="310587"/>
            <a:ext cx="703072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9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SURVEY RESULTS</a:t>
            </a:r>
            <a:endParaRPr lang="en-US" sz="24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7A7B218-73EA-4D33-BC66-F785ABCC3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18330"/>
              </p:ext>
            </p:extLst>
          </p:nvPr>
        </p:nvGraphicFramePr>
        <p:xfrm>
          <a:off x="993385" y="1537254"/>
          <a:ext cx="7464815" cy="4465983"/>
        </p:xfrm>
        <a:graphic>
          <a:graphicData uri="http://schemas.openxmlformats.org/drawingml/2006/table">
            <a:tbl>
              <a:tblPr firstRow="1" firstCol="1" bandRow="1"/>
              <a:tblGrid>
                <a:gridCol w="3283975">
                  <a:extLst>
                    <a:ext uri="{9D8B030D-6E8A-4147-A177-3AD203B41FA5}">
                      <a16:colId xmlns:a16="http://schemas.microsoft.com/office/drawing/2014/main" val="2543221118"/>
                    </a:ext>
                  </a:extLst>
                </a:gridCol>
                <a:gridCol w="4180840">
                  <a:extLst>
                    <a:ext uri="{9D8B030D-6E8A-4147-A177-3AD203B41FA5}">
                      <a16:colId xmlns:a16="http://schemas.microsoft.com/office/drawing/2014/main" val="281093904"/>
                    </a:ext>
                  </a:extLst>
                </a:gridCol>
              </a:tblGrid>
              <a:tr h="6212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CROSS-SECTION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998817"/>
                  </a:ext>
                </a:extLst>
              </a:tr>
              <a:tr h="621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</a:t>
                      </a: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interviewed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88623"/>
                  </a:ext>
                </a:extLst>
              </a:tr>
              <a:tr h="621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over 65 </a:t>
                      </a:r>
                      <a:r>
                        <a:rPr lang="it-IT" sz="1800" dirty="0" err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it-IT" sz="18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27553"/>
                  </a:ext>
                </a:extLst>
              </a:tr>
              <a:tr h="625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M: 55%   F: 42% </a:t>
                      </a:r>
                      <a:r>
                        <a:rPr lang="it-IT" sz="12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(No </a:t>
                      </a:r>
                      <a:r>
                        <a:rPr lang="it-IT" sz="1200" dirty="0" err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answer</a:t>
                      </a:r>
                      <a:r>
                        <a:rPr lang="it-IT" sz="12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3%)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42717"/>
                  </a:ext>
                </a:extLst>
              </a:tr>
              <a:tr h="6048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Residence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Molise </a:t>
                      </a:r>
                      <a:r>
                        <a:rPr lang="it-IT" sz="1800" dirty="0" err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68833"/>
                  </a:ext>
                </a:extLst>
              </a:tr>
              <a:tr h="625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Qualification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Diploma di scuola superiore: 51,5%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54007"/>
                  </a:ext>
                </a:extLst>
              </a:tr>
              <a:tr h="746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</a:t>
                      </a: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33,5%; Public </a:t>
                      </a:r>
                      <a:r>
                        <a:rPr lang="it-IT" sz="1800" dirty="0" err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</a:t>
                      </a:r>
                      <a:r>
                        <a:rPr lang="it-IT" sz="180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26,5%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7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39934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636</Words>
  <Application>Microsoft Office PowerPoint</Application>
  <PresentationFormat>Presentazione su schermo (4:3)</PresentationFormat>
  <Paragraphs>95</Paragraphs>
  <Slides>18</Slides>
  <Notes>13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Wingdings</vt:lpstr>
      <vt:lpstr>Comic Sans MS</vt:lpstr>
      <vt:lpstr>Lucida Sans Unicode</vt:lpstr>
      <vt:lpstr>Calibri</vt:lpstr>
      <vt:lpstr>Stencil</vt:lpstr>
      <vt:lpstr>Verdana</vt:lpstr>
      <vt:lpstr>1_Tema di Office</vt:lpstr>
      <vt:lpstr>Tema di Office</vt:lpstr>
      <vt:lpstr>Presentazione standard di PowerPoint</vt:lpstr>
      <vt:lpstr>Presentazione standard di PowerPoint</vt:lpstr>
      <vt:lpstr>Presentazione standard di PowerPoint</vt:lpstr>
      <vt:lpstr>1. ORGANIZATION OF THE AWARENESS CAMPAIGN </vt:lpstr>
      <vt:lpstr>2. PROMOTION OF THE AWARENESS CAMPAIGN THROUGH MEDIA AND SOCIAL MEDIA</vt:lpstr>
      <vt:lpstr>3. PREPARATION OF THE QUESTIONNAIRE TO DISTRIBUTE DURING THE  LOCAL EVENT “LA MARCIA DEI MISTERI – THE MYSTERIES FOOTRACE”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. 1. In your opinion, what are the major causes of social exclusion? (You can give more than one answer) </vt:lpstr>
      <vt:lpstr>After asking “Have you ever witnessed  a discriminating action? We asked the following question: 2. What consequences did exclusion have on those that suffered it and that you witnessed ?  (You can  choose  more than one option) </vt:lpstr>
      <vt:lpstr>3. In your opinion, does your city do enough to promote social inclusion? </vt:lpstr>
      <vt:lpstr>  4. In your opinion, what should be done to fight against racial, gender discrimination and against  any forms of  bullying?  (You can choose more than one option) </vt:lpstr>
      <vt:lpstr>Presentazione standard di PowerPoint</vt:lpstr>
      <vt:lpstr>Further   activities  to foster  inclusion</vt:lpstr>
      <vt:lpstr>What have we learned?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Giovanna Ciocca</dc:creator>
  <cp:lastModifiedBy>Admin</cp:lastModifiedBy>
  <cp:revision>519</cp:revision>
  <dcterms:modified xsi:type="dcterms:W3CDTF">2021-01-27T11:36:20Z</dcterms:modified>
</cp:coreProperties>
</file>